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61" r:id="rId6"/>
    <p:sldId id="262" r:id="rId7"/>
    <p:sldId id="270" r:id="rId8"/>
    <p:sldId id="263" r:id="rId9"/>
    <p:sldId id="264" r:id="rId10"/>
    <p:sldId id="265" r:id="rId11"/>
    <p:sldId id="266" r:id="rId12"/>
    <p:sldId id="267" r:id="rId13"/>
    <p:sldId id="268" r:id="rId14"/>
    <p:sldId id="272" r:id="rId15"/>
    <p:sldId id="273" r:id="rId16"/>
    <p:sldId id="279" r:id="rId17"/>
    <p:sldId id="288" r:id="rId18"/>
    <p:sldId id="274" r:id="rId19"/>
    <p:sldId id="275" r:id="rId20"/>
    <p:sldId id="276" r:id="rId21"/>
    <p:sldId id="277" r:id="rId22"/>
    <p:sldId id="278" r:id="rId23"/>
    <p:sldId id="280" r:id="rId24"/>
    <p:sldId id="281" r:id="rId25"/>
    <p:sldId id="282" r:id="rId26"/>
    <p:sldId id="291"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F146A-3545-4AD9-A3F7-5C291628FB7C}"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F146A-3545-4AD9-A3F7-5C291628FB7C}"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F146A-3545-4AD9-A3F7-5C291628FB7C}" type="datetimeFigureOut">
              <a:rPr lang="en-US" smtClean="0"/>
              <a:pPr/>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F146A-3545-4AD9-A3F7-5C291628FB7C}" type="datetimeFigureOut">
              <a:rPr lang="en-US" smtClean="0"/>
              <a:pPr/>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F146A-3545-4AD9-A3F7-5C291628FB7C}" type="datetimeFigureOut">
              <a:rPr lang="en-US" smtClean="0"/>
              <a:pPr/>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F146A-3545-4AD9-A3F7-5C291628FB7C}"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F146A-3545-4AD9-A3F7-5C291628FB7C}"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F146A-3545-4AD9-A3F7-5C291628FB7C}" type="datetimeFigureOut">
              <a:rPr lang="en-US" smtClean="0"/>
              <a:pPr/>
              <a:t>2/13/2020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E9A02-D598-4EC3-8777-6AFBB77443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lstStyle/>
          <a:p>
            <a:r>
              <a:rPr lang="en-US" b="1" dirty="0" smtClean="0"/>
              <a:t>What is Psychology</a:t>
            </a:r>
            <a:endParaRPr lang="en-US" b="1" dirty="0"/>
          </a:p>
        </p:txBody>
      </p:sp>
      <p:sp>
        <p:nvSpPr>
          <p:cNvPr id="3" name="Subtitle 2"/>
          <p:cNvSpPr>
            <a:spLocks noGrp="1"/>
          </p:cNvSpPr>
          <p:nvPr>
            <p:ph type="subTitle" idx="1"/>
          </p:nvPr>
        </p:nvSpPr>
        <p:spPr>
          <a:xfrm>
            <a:off x="304800" y="1371600"/>
            <a:ext cx="7924800" cy="5105400"/>
          </a:xfrm>
        </p:spPr>
        <p:txBody>
          <a:bodyPr>
            <a:normAutofit/>
          </a:bodyPr>
          <a:lstStyle/>
          <a:p>
            <a:pPr>
              <a:buFont typeface="Arial" pitchFamily="34" charset="0"/>
              <a:buChar char="•"/>
            </a:pPr>
            <a:r>
              <a:rPr lang="en-US" dirty="0" smtClean="0">
                <a:solidFill>
                  <a:schemeClr val="tx1"/>
                </a:solidFill>
              </a:rPr>
              <a:t>The word "psychology" comes from the Greek word psyche meaning " spirit, soul", and the Greek word logia meaning the study of something </a:t>
            </a:r>
          </a:p>
          <a:p>
            <a:pPr>
              <a:buFont typeface="Arial" pitchFamily="34" charset="0"/>
              <a:buChar char="•"/>
            </a:pPr>
            <a:r>
              <a:rPr lang="en-US" dirty="0" smtClean="0">
                <a:solidFill>
                  <a:schemeClr val="tx1"/>
                </a:solidFill>
              </a:rPr>
              <a:t>Psychology </a:t>
            </a:r>
            <a:r>
              <a:rPr lang="en-US" dirty="0">
                <a:solidFill>
                  <a:schemeClr val="tx1"/>
                </a:solidFill>
              </a:rPr>
              <a:t>is the scientific study of behaviour and mental processes</a:t>
            </a:r>
            <a:r>
              <a:rPr lang="en-US" dirty="0" smtClean="0">
                <a:solidFill>
                  <a:schemeClr val="tx1"/>
                </a:solidFill>
              </a:rPr>
              <a:t>.</a:t>
            </a:r>
          </a:p>
          <a:p>
            <a:pPr>
              <a:buFont typeface="Arial" pitchFamily="34" charset="0"/>
              <a:buChar char="•"/>
            </a:pPr>
            <a:r>
              <a:rPr lang="en-US" dirty="0" smtClean="0">
                <a:solidFill>
                  <a:schemeClr val="tx1"/>
                </a:solidFill>
              </a:rPr>
              <a:t>Psychology </a:t>
            </a:r>
            <a:r>
              <a:rPr lang="en-US" dirty="0">
                <a:solidFill>
                  <a:schemeClr val="tx1"/>
                </a:solidFill>
              </a:rPr>
              <a:t>is considered a science of behavior or a scientific study of the behavioral activities &amp; </a:t>
            </a:r>
            <a:r>
              <a:rPr lang="en-US" dirty="0" smtClean="0">
                <a:solidFill>
                  <a:schemeClr val="tx1"/>
                </a:solidFill>
              </a:rPr>
              <a:t>experiences.</a:t>
            </a: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Environmental Psychology</a:t>
            </a:r>
            <a:endParaRPr lang="en-US" b="1" dirty="0"/>
          </a:p>
        </p:txBody>
      </p:sp>
      <p:sp>
        <p:nvSpPr>
          <p:cNvPr id="3" name="Content Placeholder 2"/>
          <p:cNvSpPr>
            <a:spLocks noGrp="1"/>
          </p:cNvSpPr>
          <p:nvPr>
            <p:ph idx="1"/>
          </p:nvPr>
        </p:nvSpPr>
        <p:spPr/>
        <p:txBody>
          <a:bodyPr>
            <a:normAutofit/>
          </a:bodyPr>
          <a:lstStyle/>
          <a:p>
            <a:r>
              <a:rPr lang="en-US" sz="4000" dirty="0">
                <a:effectLst>
                  <a:outerShdw blurRad="38100" dist="38100" dir="2700000" algn="tl">
                    <a:srgbClr val="000000">
                      <a:alpha val="43137"/>
                    </a:srgbClr>
                  </a:outerShdw>
                </a:effectLst>
              </a:rPr>
              <a:t>Environmental psychologists work in school, industrial and governmental settings. </a:t>
            </a:r>
            <a:endParaRPr lang="en-US" sz="4000" dirty="0" smtClean="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 </a:t>
            </a:r>
            <a:r>
              <a:rPr lang="en-US" sz="4000" dirty="0">
                <a:effectLst>
                  <a:outerShdw blurRad="38100" dist="38100" dir="2700000" algn="tl">
                    <a:srgbClr val="000000">
                      <a:alpha val="43137"/>
                    </a:srgbClr>
                  </a:outerShdw>
                </a:effectLst>
              </a:rPr>
              <a:t>They design work environment and study the effects of crowding, noise and air pollution on behavior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psychology </a:t>
            </a:r>
            <a:endParaRPr lang="en-US" b="1" dirty="0"/>
          </a:p>
        </p:txBody>
      </p:sp>
      <p:sp>
        <p:nvSpPr>
          <p:cNvPr id="3" name="Content Placeholder 2"/>
          <p:cNvSpPr>
            <a:spLocks noGrp="1"/>
          </p:cNvSpPr>
          <p:nvPr>
            <p:ph idx="1"/>
          </p:nvPr>
        </p:nvSpPr>
        <p:spPr>
          <a:xfrm>
            <a:off x="457200" y="1447800"/>
            <a:ext cx="8229600" cy="4678363"/>
          </a:xfrm>
        </p:spPr>
        <p:txBody>
          <a:bodyPr>
            <a:noAutofit/>
          </a:bodyPr>
          <a:lstStyle/>
          <a:p>
            <a:r>
              <a:rPr lang="en-US" sz="3600" dirty="0" smtClean="0">
                <a:effectLst>
                  <a:outerShdw blurRad="38100" dist="38100" dir="2700000" algn="tl">
                    <a:srgbClr val="000000">
                      <a:alpha val="43137"/>
                    </a:srgbClr>
                  </a:outerShdw>
                </a:effectLst>
              </a:rPr>
              <a:t>is </a:t>
            </a:r>
            <a:r>
              <a:rPr lang="en-US" sz="3600" dirty="0">
                <a:effectLst>
                  <a:outerShdw blurRad="38100" dist="38100" dir="2700000" algn="tl">
                    <a:srgbClr val="000000">
                      <a:alpha val="43137"/>
                    </a:srgbClr>
                  </a:outerShdw>
                </a:effectLst>
              </a:rPr>
              <a:t>the field that studies the role of the psychological factors in the promotion of health and the prevention of illness.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It has the interest in relationship between stress and illness. </a:t>
            </a:r>
          </a:p>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describes the interaction of biological, psychological and social factors.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This model is known as Biopsychosocial model.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Forensic psychology</a:t>
            </a:r>
            <a:endParaRPr lang="en-US" b="1" dirty="0"/>
          </a:p>
        </p:txBody>
      </p:sp>
      <p:sp>
        <p:nvSpPr>
          <p:cNvPr id="3" name="Content Placeholder 2"/>
          <p:cNvSpPr>
            <a:spLocks noGrp="1"/>
          </p:cNvSpPr>
          <p:nvPr>
            <p:ph idx="1"/>
          </p:nvPr>
        </p:nvSpPr>
        <p:spPr>
          <a:xfrm>
            <a:off x="457200" y="1447800"/>
            <a:ext cx="8686800" cy="5410200"/>
          </a:xfrm>
        </p:spPr>
        <p:txBody>
          <a:bodyPr>
            <a:normAutofit/>
          </a:bodyPr>
          <a:lstStyle/>
          <a:p>
            <a:r>
              <a:rPr lang="en-US" sz="3600" b="1" dirty="0" smtClean="0"/>
              <a:t>Forensic psychology</a:t>
            </a:r>
            <a:r>
              <a:rPr lang="en-US" sz="3600" dirty="0" smtClean="0"/>
              <a:t> is a branch of </a:t>
            </a:r>
            <a:r>
              <a:rPr lang="en-US" sz="3600" b="1" dirty="0" smtClean="0"/>
              <a:t>psychology</a:t>
            </a:r>
            <a:r>
              <a:rPr lang="en-US" sz="3600" dirty="0" smtClean="0"/>
              <a:t> which relates to the law.</a:t>
            </a:r>
          </a:p>
          <a:p>
            <a:r>
              <a:rPr lang="en-US" sz="3600" dirty="0" smtClean="0"/>
              <a:t>The main part of </a:t>
            </a:r>
            <a:r>
              <a:rPr lang="en-US" sz="3600" b="1" dirty="0" smtClean="0"/>
              <a:t>forensic psychology</a:t>
            </a:r>
            <a:r>
              <a:rPr lang="en-US" sz="3600" dirty="0" smtClean="0"/>
              <a:t> is working with the </a:t>
            </a:r>
            <a:r>
              <a:rPr lang="en-US" sz="3600" b="1" dirty="0" smtClean="0"/>
              <a:t>criminal</a:t>
            </a:r>
            <a:r>
              <a:rPr lang="en-US" sz="3600" dirty="0" smtClean="0"/>
              <a:t> justice system. </a:t>
            </a:r>
          </a:p>
          <a:p>
            <a:r>
              <a:rPr lang="en-US" sz="3600" b="1" dirty="0" smtClean="0"/>
              <a:t>Forensic psychology</a:t>
            </a:r>
            <a:r>
              <a:rPr lang="en-US" sz="3600" dirty="0" smtClean="0"/>
              <a:t> is the use of </a:t>
            </a:r>
            <a:r>
              <a:rPr lang="en-US" sz="3600" b="1" dirty="0" smtClean="0"/>
              <a:t>psychological</a:t>
            </a:r>
            <a:r>
              <a:rPr lang="en-US" sz="3600" dirty="0" smtClean="0"/>
              <a:t> practices and principles and applying them to the legal system, mainly in court.</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Sports and Exercise Psychology </a:t>
            </a:r>
            <a:br>
              <a:rPr lang="en-US" b="1" dirty="0" smtClean="0"/>
            </a:b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sz="3600" dirty="0" smtClean="0"/>
              <a:t> It involves the study of how psychological factors affect performance and how participation in sport and exercise affect psychological and physical factors.</a:t>
            </a:r>
            <a:endParaRPr lang="en-US" sz="3600" baseline="30000" dirty="0" smtClean="0"/>
          </a:p>
          <a:p>
            <a:r>
              <a:rPr lang="en-US" sz="3600" dirty="0" smtClean="0"/>
              <a:t> Sport psychologists teach cognitive and behavioral strategies to athletes in order to improve their experience and performance in sports.</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Schools  of psychology</a:t>
            </a:r>
            <a:br>
              <a:rPr lang="en-US" b="1" dirty="0" smtClean="0"/>
            </a:br>
            <a:endParaRPr lang="en-US" b="1"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 </a:t>
            </a:r>
            <a:r>
              <a:rPr lang="en-US" b="1" dirty="0" smtClean="0"/>
              <a:t>school of thought</a:t>
            </a:r>
            <a:r>
              <a:rPr lang="en-US" dirty="0" smtClean="0"/>
              <a:t>, is the perspective of a group of people who share common characteristics of opinion , discipline, belief etc.</a:t>
            </a:r>
          </a:p>
          <a:p>
            <a:endParaRPr lang="en-US" dirty="0" smtClean="0"/>
          </a:p>
          <a:p>
            <a:r>
              <a:rPr lang="en-US" dirty="0" smtClean="0"/>
              <a:t>A school is collection of people who put their ideas under the same umbrella, because these people have similar ideas , methodology.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6">
                    <a:lumMod val="75000"/>
                  </a:schemeClr>
                </a:solidFill>
              </a:rPr>
              <a:t>Structuralism</a:t>
            </a:r>
            <a:br>
              <a:rPr lang="en-US" b="1" dirty="0" smtClean="0">
                <a:solidFill>
                  <a:schemeClr val="accent6">
                    <a:lumMod val="75000"/>
                  </a:schemeClr>
                </a:solidFill>
              </a:rPr>
            </a:br>
            <a:endParaRPr lang="en-US" dirty="0"/>
          </a:p>
        </p:txBody>
      </p:sp>
      <p:sp>
        <p:nvSpPr>
          <p:cNvPr id="3" name="Content Placeholder 2"/>
          <p:cNvSpPr>
            <a:spLocks noGrp="1"/>
          </p:cNvSpPr>
          <p:nvPr>
            <p:ph idx="1"/>
          </p:nvPr>
        </p:nvSpPr>
        <p:spPr>
          <a:xfrm>
            <a:off x="457200" y="914400"/>
            <a:ext cx="8229600" cy="5943600"/>
          </a:xfrm>
        </p:spPr>
        <p:txBody>
          <a:bodyPr>
            <a:normAutofit fontScale="92500" lnSpcReduction="10000"/>
          </a:bodyPr>
          <a:lstStyle/>
          <a:p>
            <a:r>
              <a:rPr lang="en-US" dirty="0" smtClean="0"/>
              <a:t>Wilhelm Wundt opened the door of the 1st Psychology laboratory  in 1879 in Leipzig, Germany.</a:t>
            </a:r>
          </a:p>
          <a:p>
            <a:r>
              <a:rPr lang="en-US" dirty="0" smtClean="0"/>
              <a:t>He is regarded as founder of Psychology.</a:t>
            </a:r>
          </a:p>
          <a:p>
            <a:r>
              <a:rPr lang="en-US" dirty="0" smtClean="0"/>
              <a:t>He defined psychology as the study of consciousness. According to Wundt, if consciousness exists then it must have a structure.</a:t>
            </a:r>
          </a:p>
          <a:p>
            <a:r>
              <a:rPr lang="en-US" dirty="0" smtClean="0"/>
              <a:t>Structuralism also focused on breaking down mental processes into the most basic components. It means that we cannot study a stimulus as it is, but we need more study the small elements.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r>
              <a:rPr lang="en-US" sz="3000" dirty="0" smtClean="0"/>
              <a:t>He thought that consciousness could be studied by INTROSPECTION</a:t>
            </a:r>
          </a:p>
          <a:p>
            <a:r>
              <a:rPr lang="en-US" dirty="0" smtClean="0"/>
              <a:t>It describe that what a person is feeling, after providing a stimulus to somebody and then ask him  to tell about his/her feelings is called introspection.</a:t>
            </a:r>
          </a:p>
          <a:p>
            <a:r>
              <a:rPr lang="en-US" dirty="0" smtClean="0"/>
              <a:t> </a:t>
            </a:r>
            <a:r>
              <a:rPr lang="en-US" b="1" dirty="0" smtClean="0">
                <a:solidFill>
                  <a:schemeClr val="accent2"/>
                </a:solidFill>
              </a:rPr>
              <a:t>INTROSPECTION</a:t>
            </a:r>
            <a:r>
              <a:rPr lang="en-US" dirty="0" smtClean="0"/>
              <a:t> It refers to the observation and recording of the nature of one’s own perception, thoughts and feelings; looking into one’s mind; a mental self- analysis.</a:t>
            </a:r>
          </a:p>
          <a:p>
            <a:pPr>
              <a:buNone/>
            </a:pPr>
            <a:endParaRPr lang="en-US" dirty="0" smtClean="0"/>
          </a:p>
          <a:p>
            <a:pPr marL="0" indent="0">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dirty="0"/>
          </a:p>
        </p:txBody>
      </p:sp>
      <p:sp>
        <p:nvSpPr>
          <p:cNvPr id="3" name="Content Placeholder 2"/>
          <p:cNvSpPr>
            <a:spLocks noGrp="1"/>
          </p:cNvSpPr>
          <p:nvPr>
            <p:ph idx="1"/>
          </p:nvPr>
        </p:nvSpPr>
        <p:spPr/>
        <p:txBody>
          <a:bodyPr/>
          <a:lstStyle/>
          <a:p>
            <a:r>
              <a:rPr lang="en-US" dirty="0" smtClean="0"/>
              <a:t>Introspection can not be regarded as a reliable, objective and  valid technique.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Functionalism</a:t>
            </a:r>
            <a:br>
              <a:rPr lang="en-US" b="1" dirty="0" smtClean="0">
                <a:solidFill>
                  <a:srgbClr val="FF0000"/>
                </a:solidFill>
              </a:rPr>
            </a:b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smtClean="0"/>
              <a:t>Founder: William James.</a:t>
            </a:r>
          </a:p>
          <a:p>
            <a:r>
              <a:rPr lang="en-US" dirty="0" smtClean="0"/>
              <a:t>Functionalism school of thought was emerged as a reaction to structuralism.</a:t>
            </a:r>
            <a:endParaRPr lang="en-US" dirty="0"/>
          </a:p>
          <a:p>
            <a:r>
              <a:rPr lang="en-US" dirty="0" smtClean="0"/>
              <a:t>Functionalism emphasized function rather than structure of human consciousness. </a:t>
            </a:r>
          </a:p>
          <a:p>
            <a:pPr marL="0" indent="0">
              <a:buNone/>
            </a:pPr>
            <a:r>
              <a:rPr lang="en-US" dirty="0" smtClean="0"/>
              <a:t>To study function </a:t>
            </a:r>
          </a:p>
          <a:p>
            <a:pPr marL="514350" indent="-514350">
              <a:buAutoNum type="arabicParenR"/>
            </a:pPr>
            <a:r>
              <a:rPr lang="en-US" dirty="0" smtClean="0"/>
              <a:t>How the mind operates </a:t>
            </a:r>
            <a:r>
              <a:rPr lang="en-US" dirty="0" err="1" smtClean="0"/>
              <a:t>i.e</a:t>
            </a:r>
            <a:r>
              <a:rPr lang="en-US" dirty="0" smtClean="0"/>
              <a:t> how the elements of mind  works together. </a:t>
            </a:r>
          </a:p>
          <a:p>
            <a:pPr marL="514350" indent="-514350">
              <a:buAutoNum type="arabicParenR"/>
            </a:pPr>
            <a:r>
              <a:rPr lang="en-US" dirty="0" smtClean="0"/>
              <a:t> how mental processes promote adaptation.</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None/>
            </a:pPr>
            <a:r>
              <a:rPr lang="en-US" dirty="0" smtClean="0"/>
              <a:t> </a:t>
            </a:r>
            <a:endParaRPr lang="en-US" b="1" dirty="0" smtClean="0">
              <a:solidFill>
                <a:schemeClr val="accent2"/>
              </a:solidFill>
            </a:endParaRPr>
          </a:p>
          <a:p>
            <a:r>
              <a:rPr lang="en-US" dirty="0" smtClean="0"/>
              <a:t>mental tests , questionnaires, physiological measures in addition to introspection.</a:t>
            </a:r>
          </a:p>
          <a:p>
            <a:endParaRPr lang="en-US" dirty="0" smtClean="0"/>
          </a:p>
          <a:p>
            <a:r>
              <a:rPr lang="en-US" dirty="0" smtClean="0"/>
              <a:t> common with structuralists &amp; functionalist Both structuralists and functionalists still regarded psychology as the science of conscious experience.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Psychologists study</a:t>
            </a:r>
          </a:p>
        </p:txBody>
      </p:sp>
      <p:sp>
        <p:nvSpPr>
          <p:cNvPr id="3" name="Content Placeholder 2"/>
          <p:cNvSpPr>
            <a:spLocks noGrp="1"/>
          </p:cNvSpPr>
          <p:nvPr>
            <p:ph idx="1"/>
          </p:nvPr>
        </p:nvSpPr>
        <p:spPr/>
        <p:txBody>
          <a:bodyPr>
            <a:normAutofit/>
          </a:bodyPr>
          <a:lstStyle/>
          <a:p>
            <a:r>
              <a:rPr lang="en-US" sz="3600" dirty="0">
                <a:effectLst>
                  <a:outerShdw blurRad="38100" dist="38100" dir="2700000" algn="tl">
                    <a:srgbClr val="000000">
                      <a:alpha val="43137"/>
                    </a:srgbClr>
                  </a:outerShdw>
                </a:effectLst>
              </a:rPr>
              <a:t>Overt or observable behaviour, as well as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Covert behaviour – private mental processes that cannot be directly observed or measured and must be inferred from overt behaviour.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Behaviorism</a:t>
            </a:r>
            <a:endParaRPr lang="en-US" b="1"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Founder: John B. Watson  </a:t>
            </a:r>
          </a:p>
          <a:p>
            <a:r>
              <a:rPr lang="en-US" dirty="0" smtClean="0"/>
              <a:t>Define School of psychology that studies  only observable and measurable behavior.</a:t>
            </a:r>
          </a:p>
          <a:p>
            <a:r>
              <a:rPr lang="en-US" dirty="0" smtClean="0"/>
              <a:t>You cannot define conscious any more than you can define a soul.</a:t>
            </a:r>
          </a:p>
          <a:p>
            <a:r>
              <a:rPr lang="en-US" dirty="0" smtClean="0"/>
              <a:t>You cannot locate or measure consciousness, and therefore it cannot be the object of scientific study.</a:t>
            </a:r>
          </a:p>
          <a:p>
            <a:r>
              <a:rPr lang="en-US" dirty="0" smtClean="0"/>
              <a:t>Objectively studies through observable actions rather than thoughts and feeling that cannot be observed.</a:t>
            </a:r>
          </a:p>
          <a:p>
            <a:pPr>
              <a:buNone/>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dirty="0"/>
          </a:p>
        </p:txBody>
      </p:sp>
      <p:sp>
        <p:nvSpPr>
          <p:cNvPr id="3" name="Content Placeholder 2"/>
          <p:cNvSpPr>
            <a:spLocks noGrp="1"/>
          </p:cNvSpPr>
          <p:nvPr>
            <p:ph idx="1"/>
          </p:nvPr>
        </p:nvSpPr>
        <p:spPr/>
        <p:txBody>
          <a:bodyPr/>
          <a:lstStyle/>
          <a:p>
            <a:r>
              <a:rPr lang="en-US" dirty="0" smtClean="0"/>
              <a:t>They limited psychology to the study of the observable behavioral response given by organism to a stimulus.</a:t>
            </a:r>
          </a:p>
          <a:p>
            <a:r>
              <a:rPr lang="en-US" dirty="0" smtClean="0"/>
              <a:t>They did not explain consciousness and sub consciousness. </a:t>
            </a:r>
          </a:p>
          <a:p>
            <a:pPr>
              <a:buNone/>
            </a:pP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Gestalt Psychology</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Proponent: Max </a:t>
            </a:r>
            <a:r>
              <a:rPr lang="en-US" dirty="0" err="1" smtClean="0"/>
              <a:t>Werthiemer</a:t>
            </a:r>
            <a:endParaRPr lang="en-US" dirty="0" smtClean="0"/>
          </a:p>
          <a:p>
            <a:r>
              <a:rPr lang="en-US" dirty="0" smtClean="0"/>
              <a:t>School of Psychology that studies how people perceive and experience objects as whole patterns.</a:t>
            </a:r>
          </a:p>
          <a:p>
            <a:r>
              <a:rPr lang="en-US" dirty="0" smtClean="0"/>
              <a:t>According to Gestalt thinkers, the whole is greater than the sum of its parts.</a:t>
            </a:r>
          </a:p>
          <a:p>
            <a:r>
              <a:rPr lang="en-US" dirty="0" smtClean="0"/>
              <a:t>Example When we see a tree, we see just that, a tree, not a series of branches.</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b="1" dirty="0"/>
          </a:p>
        </p:txBody>
      </p:sp>
      <p:sp>
        <p:nvSpPr>
          <p:cNvPr id="3" name="Content Placeholder 2"/>
          <p:cNvSpPr>
            <a:spLocks noGrp="1"/>
          </p:cNvSpPr>
          <p:nvPr>
            <p:ph idx="1"/>
          </p:nvPr>
        </p:nvSpPr>
        <p:spPr/>
        <p:txBody>
          <a:bodyPr/>
          <a:lstStyle/>
          <a:p>
            <a:r>
              <a:rPr lang="en-US" dirty="0" err="1" smtClean="0"/>
              <a:t>Gestaltists</a:t>
            </a:r>
            <a:r>
              <a:rPr lang="en-US" dirty="0" smtClean="0"/>
              <a:t> perform only in the area of perception.</a:t>
            </a:r>
          </a:p>
          <a:p>
            <a:r>
              <a:rPr lang="en-US" dirty="0" smtClean="0"/>
              <a:t>There approaches were not purely scientific.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Psychoanalysis</a:t>
            </a:r>
            <a:endParaRPr lang="en-US" b="1"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Sigmund Freud</a:t>
            </a:r>
          </a:p>
          <a:p>
            <a:r>
              <a:rPr lang="en-US" dirty="0" smtClean="0"/>
              <a:t>Studied hypnosis and found the unconscious</a:t>
            </a:r>
          </a:p>
          <a:p>
            <a:r>
              <a:rPr lang="en-US" dirty="0" smtClean="0"/>
              <a:t>Believed that much of our behavior is governed by hidden motives and unconscious desires</a:t>
            </a:r>
          </a:p>
          <a:p>
            <a:r>
              <a:rPr lang="en-US" dirty="0" smtClean="0"/>
              <a:t> Maintained that many unconscious desires and conflicts are sexual.</a:t>
            </a:r>
          </a:p>
          <a:p>
            <a:r>
              <a:rPr lang="en-US" dirty="0" smtClean="0"/>
              <a:t>Believed that childhood experiences especially 5 years determined adult personality.</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1.Psychoanalytic theory proposes that most of the mind is unconscious–filled of conflicting impulses, urges, and wishes.</a:t>
            </a:r>
          </a:p>
          <a:p>
            <a:endParaRPr lang="en-US" dirty="0" smtClean="0"/>
          </a:p>
          <a:p>
            <a:r>
              <a:rPr lang="en-US" dirty="0" smtClean="0"/>
              <a:t>2.   Freud asserted that the sex urges in the unconscious constitute the main human drive. This is known as the “libido” theory.</a:t>
            </a:r>
          </a:p>
          <a:p>
            <a:endParaRPr lang="en-US" dirty="0" smtClean="0"/>
          </a:p>
          <a:p>
            <a:r>
              <a:rPr lang="en-US" dirty="0" smtClean="0"/>
              <a:t>3.   People are motivated to satisfy this impulses, ugly as some of them are. But at the same time, people are motivated to see themselves as decent, and hence may delude themselves about their true motives</a:t>
            </a:r>
          </a:p>
          <a:p>
            <a:endParaRPr lang="en-US" sz="28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dirty="0" smtClean="0"/>
              <a:t>Methods</a:t>
            </a:r>
          </a:p>
          <a:p>
            <a:pPr>
              <a:buNone/>
            </a:pPr>
            <a:r>
              <a:rPr lang="en-US" dirty="0" smtClean="0"/>
              <a:t>Dream interpretation, clinical investigation, free association. </a:t>
            </a:r>
          </a:p>
          <a:p>
            <a:pPr>
              <a:buNone/>
            </a:pPr>
            <a:r>
              <a:rPr lang="en-US" b="1" i="1" dirty="0" smtClean="0">
                <a:solidFill>
                  <a:srgbClr val="FF0000"/>
                </a:solidFill>
              </a:rPr>
              <a:t>Criticism </a:t>
            </a:r>
          </a:p>
          <a:p>
            <a:r>
              <a:rPr lang="en-US" dirty="0" smtClean="0"/>
              <a:t>Psychoanalytic theory is not scientific.</a:t>
            </a:r>
          </a:p>
          <a:p>
            <a:r>
              <a:rPr lang="en-US" dirty="0" smtClean="0"/>
              <a:t>Too much emphasis on sex and aggression but did not fully explain consciousness and human behavior.</a:t>
            </a:r>
          </a:p>
          <a:p>
            <a:pPr>
              <a:buNone/>
            </a:pPr>
            <a:endParaRPr lang="en-US" b="1" i="1" dirty="0" smtClean="0">
              <a:solidFill>
                <a:srgbClr val="FF0000"/>
              </a:solidFill>
            </a:endParaRP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Humanism</a:t>
            </a:r>
            <a:endParaRPr lang="en-US" b="1" dirty="0"/>
          </a:p>
        </p:txBody>
      </p:sp>
      <p:sp>
        <p:nvSpPr>
          <p:cNvPr id="3" name="Content Placeholder 2"/>
          <p:cNvSpPr>
            <a:spLocks noGrp="1"/>
          </p:cNvSpPr>
          <p:nvPr>
            <p:ph idx="1"/>
          </p:nvPr>
        </p:nvSpPr>
        <p:spPr>
          <a:xfrm>
            <a:off x="457200" y="1371600"/>
            <a:ext cx="8229600" cy="4754563"/>
          </a:xfrm>
        </p:spPr>
        <p:txBody>
          <a:bodyPr>
            <a:noAutofit/>
          </a:bodyPr>
          <a:lstStyle/>
          <a:p>
            <a:pPr>
              <a:buNone/>
            </a:pPr>
            <a:r>
              <a:rPr lang="en-US" dirty="0" smtClean="0"/>
              <a:t>Proponent, </a:t>
            </a:r>
            <a:r>
              <a:rPr lang="en-US" dirty="0" err="1" smtClean="0"/>
              <a:t>Ibraham</a:t>
            </a:r>
            <a:r>
              <a:rPr lang="en-US" dirty="0" smtClean="0"/>
              <a:t> Maslow and Carl Roger</a:t>
            </a:r>
          </a:p>
          <a:p>
            <a:r>
              <a:rPr lang="en-US" dirty="0" smtClean="0"/>
              <a:t>It is developed in response of psychoanalysis and behaviorism </a:t>
            </a:r>
          </a:p>
          <a:p>
            <a:r>
              <a:rPr lang="en-US" dirty="0" smtClean="0"/>
              <a:t>Humanist psychologists viewed humans as a free agents capable of controlling their own lives, making their own choices , setting goals and achieves them.</a:t>
            </a:r>
          </a:p>
          <a:p>
            <a:r>
              <a:rPr lang="en-US" dirty="0" smtClean="0"/>
              <a:t>Humanistic psychology focused on individual free will, personal growth and the concept of self-actualization.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err="1" smtClean="0"/>
              <a:t>cognitivism</a:t>
            </a:r>
            <a:endParaRPr lang="en-US" b="1" dirty="0"/>
          </a:p>
        </p:txBody>
      </p:sp>
      <p:sp>
        <p:nvSpPr>
          <p:cNvPr id="3" name="Content Placeholder 2"/>
          <p:cNvSpPr>
            <a:spLocks noGrp="1"/>
          </p:cNvSpPr>
          <p:nvPr>
            <p:ph idx="1"/>
          </p:nvPr>
        </p:nvSpPr>
        <p:spPr>
          <a:xfrm>
            <a:off x="457200" y="1066800"/>
            <a:ext cx="8229600" cy="4800600"/>
          </a:xfrm>
        </p:spPr>
        <p:txBody>
          <a:bodyPr>
            <a:noAutofit/>
          </a:bodyPr>
          <a:lstStyle/>
          <a:p>
            <a:pPr>
              <a:buNone/>
            </a:pPr>
            <a:r>
              <a:rPr lang="en-US" sz="3600" dirty="0" smtClean="0"/>
              <a:t>Proponent: Edward </a:t>
            </a:r>
            <a:r>
              <a:rPr lang="en-US" sz="3600" dirty="0" err="1" smtClean="0"/>
              <a:t>Tolman</a:t>
            </a:r>
            <a:r>
              <a:rPr lang="en-US" sz="3600" dirty="0" smtClean="0"/>
              <a:t> and Jean Piaget</a:t>
            </a:r>
          </a:p>
          <a:p>
            <a:r>
              <a:rPr lang="en-US" sz="3600" dirty="0" smtClean="0"/>
              <a:t>Cognitive psychology is school of psychology that studies mental processes including how people think, perceive, remember and learn.</a:t>
            </a:r>
          </a:p>
          <a:p>
            <a:r>
              <a:rPr lang="en-US" sz="3600" dirty="0" smtClean="0"/>
              <a:t>Cognitive Psychology  studies man’s thinking, Perception, Language, Attention, Memory, Problem-Solving, Decision-Making, creativity and Judgment Intelligence </a:t>
            </a:r>
          </a:p>
          <a:p>
            <a:endParaRPr lang="en-US" sz="3600" dirty="0" smtClean="0"/>
          </a:p>
          <a:p>
            <a:pPr>
              <a:buNone/>
            </a:pPr>
            <a:r>
              <a:rPr lang="en-US" sz="3600" dirty="0" smtClean="0"/>
              <a:t>  </a:t>
            </a:r>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r>
              <a:rPr lang="en-US" b="1" dirty="0" smtClean="0"/>
              <a:t>The primary goals of psychology are to:</a:t>
            </a:r>
            <a:br>
              <a:rPr lang="en-US" b="1" dirty="0" smtClean="0"/>
            </a:br>
            <a:endParaRPr lang="en-US" b="1" dirty="0"/>
          </a:p>
        </p:txBody>
      </p:sp>
      <p:sp>
        <p:nvSpPr>
          <p:cNvPr id="3" name="Content Placeholder 2"/>
          <p:cNvSpPr>
            <a:spLocks noGrp="1"/>
          </p:cNvSpPr>
          <p:nvPr>
            <p:ph idx="1"/>
          </p:nvPr>
        </p:nvSpPr>
        <p:spPr/>
        <p:txBody>
          <a:bodyPr>
            <a:noAutofit/>
          </a:bodyPr>
          <a:lstStyle/>
          <a:p>
            <a:r>
              <a:rPr lang="en-US" sz="3600" dirty="0" smtClean="0">
                <a:effectLst>
                  <a:outerShdw blurRad="38100" dist="38100" dir="2700000" algn="tl">
                    <a:srgbClr val="000000">
                      <a:alpha val="43137"/>
                    </a:srgbClr>
                  </a:outerShdw>
                </a:effectLst>
              </a:rPr>
              <a:t>Describe </a:t>
            </a:r>
            <a:r>
              <a:rPr lang="en-US" sz="3600" dirty="0">
                <a:effectLst>
                  <a:outerShdw blurRad="38100" dist="38100" dir="2700000" algn="tl">
                    <a:srgbClr val="000000">
                      <a:alpha val="43137"/>
                    </a:srgbClr>
                  </a:outerShdw>
                </a:effectLst>
              </a:rPr>
              <a:t>behaviour – what is the nature of this behaviour?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Understand and explain behaviour - why does it occur? </a:t>
            </a:r>
          </a:p>
          <a:p>
            <a:r>
              <a:rPr lang="en-US" sz="3600" dirty="0" smtClean="0">
                <a:effectLst>
                  <a:outerShdw blurRad="38100" dist="38100" dir="2700000" algn="tl">
                    <a:srgbClr val="000000">
                      <a:alpha val="43137"/>
                    </a:srgbClr>
                  </a:outerShdw>
                </a:effectLst>
              </a:rPr>
              <a:t>Predict </a:t>
            </a:r>
            <a:r>
              <a:rPr lang="en-US" sz="3600" dirty="0">
                <a:effectLst>
                  <a:outerShdw blurRad="38100" dist="38100" dir="2700000" algn="tl">
                    <a:srgbClr val="000000">
                      <a:alpha val="43137"/>
                    </a:srgbClr>
                  </a:outerShdw>
                </a:effectLst>
              </a:rPr>
              <a:t>behaviour– can we forecast when and under what circumstances it will </a:t>
            </a:r>
            <a:r>
              <a:rPr lang="en-US" sz="3600" dirty="0" smtClean="0">
                <a:effectLst>
                  <a:outerShdw blurRad="38100" dist="38100" dir="2700000" algn="tl">
                    <a:srgbClr val="000000">
                      <a:alpha val="43137"/>
                    </a:srgbClr>
                  </a:outerShdw>
                </a:effectLst>
              </a:rPr>
              <a:t>occur?</a:t>
            </a:r>
          </a:p>
          <a:p>
            <a:r>
              <a:rPr lang="en-US" sz="3600" dirty="0" smtClean="0">
                <a:effectLst>
                  <a:outerShdw blurRad="38100" dist="38100" dir="2700000" algn="tl">
                    <a:srgbClr val="000000">
                      <a:alpha val="43137"/>
                    </a:srgbClr>
                  </a:outerShdw>
                </a:effectLst>
              </a:rPr>
              <a:t>Control </a:t>
            </a:r>
            <a:r>
              <a:rPr lang="en-US" sz="3600" dirty="0">
                <a:effectLst>
                  <a:outerShdw blurRad="38100" dist="38100" dir="2700000" algn="tl">
                    <a:srgbClr val="000000">
                      <a:alpha val="43137"/>
                    </a:srgbClr>
                  </a:outerShdw>
                </a:effectLst>
              </a:rPr>
              <a:t>behaviour - what factors influence this behaviour?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Applied Psychology</a:t>
            </a:r>
            <a:endParaRPr lang="en-US" b="1" dirty="0"/>
          </a:p>
        </p:txBody>
      </p:sp>
      <p:sp>
        <p:nvSpPr>
          <p:cNvPr id="3" name="Content Placeholder 2"/>
          <p:cNvSpPr>
            <a:spLocks noGrp="1"/>
          </p:cNvSpPr>
          <p:nvPr>
            <p:ph idx="1"/>
          </p:nvPr>
        </p:nvSpPr>
        <p:spPr/>
        <p:txBody>
          <a:bodyPr>
            <a:normAutofit/>
          </a:bodyPr>
          <a:lstStyle/>
          <a:p>
            <a:r>
              <a:rPr lang="en-US" sz="3600" dirty="0" smtClean="0">
                <a:effectLst>
                  <a:outerShdw blurRad="38100" dist="38100" dir="2700000" algn="tl">
                    <a:srgbClr val="000000">
                      <a:alpha val="43137"/>
                    </a:srgbClr>
                  </a:outerShdw>
                </a:effectLst>
              </a:rPr>
              <a:t>Applied </a:t>
            </a:r>
            <a:r>
              <a:rPr lang="en-US" sz="3600" dirty="0">
                <a:effectLst>
                  <a:outerShdw blurRad="38100" dist="38100" dir="2700000" algn="tl">
                    <a:srgbClr val="000000">
                      <a:alpha val="43137"/>
                    </a:srgbClr>
                  </a:outerShdw>
                </a:effectLst>
              </a:rPr>
              <a:t>psychology uses the various fields of basic psychology to improve the quality of life of the human being in various fields like school, industry, hospital, consultancy and community.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Clinical psychology</a:t>
            </a:r>
            <a:endParaRPr lang="en-US" b="1" dirty="0"/>
          </a:p>
        </p:txBody>
      </p:sp>
      <p:sp>
        <p:nvSpPr>
          <p:cNvPr id="3" name="Content Placeholder 2"/>
          <p:cNvSpPr>
            <a:spLocks noGrp="1"/>
          </p:cNvSpPr>
          <p:nvPr>
            <p:ph idx="1"/>
          </p:nvPr>
        </p:nvSpPr>
        <p:spPr/>
        <p:txBody>
          <a:bodyPr>
            <a:normAutofit/>
          </a:bodyPr>
          <a:lstStyle/>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deals with the evaluation, diagnosis and treatment of individual psychological disorders.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Principal activities include interviewing the client, psychological testing, and providing group or individual psychotherapy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Counseling Psychology- </a:t>
            </a:r>
            <a:endParaRPr lang="en-US" b="1" dirty="0"/>
          </a:p>
        </p:txBody>
      </p:sp>
      <p:sp>
        <p:nvSpPr>
          <p:cNvPr id="3" name="Content Placeholder 2"/>
          <p:cNvSpPr>
            <a:spLocks noGrp="1"/>
          </p:cNvSpPr>
          <p:nvPr>
            <p:ph idx="1"/>
          </p:nvPr>
        </p:nvSpPr>
        <p:spPr/>
        <p:txBody>
          <a:bodyPr>
            <a:normAutofit/>
          </a:bodyPr>
          <a:lstStyle/>
          <a:p>
            <a:r>
              <a:rPr lang="en-US" sz="4000" dirty="0" smtClean="0">
                <a:effectLst>
                  <a:outerShdw blurRad="38100" dist="38100" dir="2700000" algn="tl">
                    <a:srgbClr val="000000">
                      <a:alpha val="43137"/>
                    </a:srgbClr>
                  </a:outerShdw>
                </a:effectLst>
              </a:rPr>
              <a:t>it </a:t>
            </a:r>
            <a:r>
              <a:rPr lang="en-US" sz="4000" dirty="0">
                <a:effectLst>
                  <a:outerShdw blurRad="38100" dist="38100" dir="2700000" algn="tl">
                    <a:srgbClr val="000000">
                      <a:alpha val="43137"/>
                    </a:srgbClr>
                  </a:outerShdw>
                </a:effectLst>
              </a:rPr>
              <a:t>usually works with a somewhat different clients, providing assistance to people struggling with everyday problem of moderate severity. Thus they often engage in family, marital and career counseling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psychology</a:t>
            </a:r>
            <a:endParaRPr lang="en-US" b="1" dirty="0"/>
          </a:p>
        </p:txBody>
      </p:sp>
      <p:sp>
        <p:nvSpPr>
          <p:cNvPr id="3" name="Content Placeholder 2"/>
          <p:cNvSpPr>
            <a:spLocks noGrp="1"/>
          </p:cNvSpPr>
          <p:nvPr>
            <p:ph idx="1"/>
          </p:nvPr>
        </p:nvSpPr>
        <p:spPr/>
        <p:txBody>
          <a:bodyPr>
            <a:noAutofit/>
          </a:bodyPr>
          <a:lstStyle/>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It deals with interpersonal behavior and the role of social forces in governing behavior. </a:t>
            </a:r>
          </a:p>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primarily focuses on attitude formation, attitude change, prejudice, leadership, conformity, attraction, aggression, intimate relationships and behavior in groups.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Psychology</a:t>
            </a:r>
            <a:endParaRPr lang="en-US" b="1" dirty="0"/>
          </a:p>
        </p:txBody>
      </p:sp>
      <p:sp>
        <p:nvSpPr>
          <p:cNvPr id="3" name="Content Placeholder 2"/>
          <p:cNvSpPr>
            <a:spLocks noGrp="1"/>
          </p:cNvSpPr>
          <p:nvPr>
            <p:ph idx="1"/>
          </p:nvPr>
        </p:nvSpPr>
        <p:spPr/>
        <p:txBody>
          <a:bodyPr>
            <a:normAutofit lnSpcReduction="10000"/>
          </a:bodyPr>
          <a:lstStyle/>
          <a:p>
            <a:r>
              <a:rPr lang="en-US" dirty="0" smtClean="0"/>
              <a:t> </a:t>
            </a:r>
            <a:r>
              <a:rPr lang="en-US" dirty="0"/>
              <a:t>It is an outgrowth of industrial psychology and also known as organizational behavior . </a:t>
            </a:r>
            <a:endParaRPr lang="en-US" dirty="0" smtClean="0"/>
          </a:p>
          <a:p>
            <a:r>
              <a:rPr lang="en-US" dirty="0" smtClean="0"/>
              <a:t> </a:t>
            </a:r>
            <a:r>
              <a:rPr lang="en-US" dirty="0"/>
              <a:t>It tries to study and solve the different organizational problems exist in the school, hospitals, university, military, companies etc. </a:t>
            </a:r>
            <a:endParaRPr lang="en-US" dirty="0" smtClean="0"/>
          </a:p>
          <a:p>
            <a:r>
              <a:rPr lang="en-US" dirty="0" smtClean="0"/>
              <a:t> </a:t>
            </a:r>
            <a:r>
              <a:rPr lang="en-US" dirty="0"/>
              <a:t>Here it tries to solve the problems of leadership, group conflicts, </a:t>
            </a:r>
            <a:r>
              <a:rPr lang="en-US" dirty="0" smtClean="0"/>
              <a:t>conflicts, </a:t>
            </a:r>
            <a:r>
              <a:rPr lang="en-US" dirty="0"/>
              <a:t>organization culture, organization development 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Educational psychology </a:t>
            </a:r>
            <a:endParaRPr lang="en-US" b="1" dirty="0"/>
          </a:p>
        </p:txBody>
      </p:sp>
      <p:sp>
        <p:nvSpPr>
          <p:cNvPr id="3" name="Content Placeholder 2"/>
          <p:cNvSpPr>
            <a:spLocks noGrp="1"/>
          </p:cNvSpPr>
          <p:nvPr>
            <p:ph idx="1"/>
          </p:nvPr>
        </p:nvSpPr>
        <p:spPr/>
        <p:txBody>
          <a:bodyPr/>
          <a:lstStyle/>
          <a:p>
            <a:r>
              <a:rPr lang="en-US" dirty="0" smtClean="0"/>
              <a:t>is </a:t>
            </a:r>
            <a:r>
              <a:rPr lang="en-US" dirty="0"/>
              <a:t>mainly devoted to an understanding of the different aspects of the teaching-learning process. </a:t>
            </a:r>
            <a:endParaRPr lang="en-US" dirty="0" smtClean="0"/>
          </a:p>
          <a:p>
            <a:r>
              <a:rPr lang="en-US" dirty="0" smtClean="0"/>
              <a:t> </a:t>
            </a:r>
            <a:r>
              <a:rPr lang="en-US" dirty="0"/>
              <a:t>It is concerned with the application of the principles, techniques and methods of psychology to the teaching-learning process.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1184</Words>
  <Application>Microsoft Office PowerPoint</Application>
  <PresentationFormat>On-screen Show (4:3)</PresentationFormat>
  <Paragraphs>118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What is Psychology</vt:lpstr>
      <vt:lpstr>Psychologists study</vt:lpstr>
      <vt:lpstr>The primary goals of psychology are to: </vt:lpstr>
      <vt:lpstr>Applied Psychology</vt:lpstr>
      <vt:lpstr> Clinical psychology</vt:lpstr>
      <vt:lpstr>Counseling Psychology- </vt:lpstr>
      <vt:lpstr>Social psychology</vt:lpstr>
      <vt:lpstr>Organizational Psychology</vt:lpstr>
      <vt:lpstr>Educational psychology </vt:lpstr>
      <vt:lpstr>Environmental Psychology</vt:lpstr>
      <vt:lpstr>Health psychology </vt:lpstr>
      <vt:lpstr>Forensic psychology</vt:lpstr>
      <vt:lpstr> Sports and Exercise Psychology  </vt:lpstr>
      <vt:lpstr>Schools  of psychology </vt:lpstr>
      <vt:lpstr>Structuralism </vt:lpstr>
      <vt:lpstr>Slide 16</vt:lpstr>
      <vt:lpstr>criticism</vt:lpstr>
      <vt:lpstr>Functionalism </vt:lpstr>
      <vt:lpstr>Slide 19</vt:lpstr>
      <vt:lpstr>Behaviorism</vt:lpstr>
      <vt:lpstr>criticism</vt:lpstr>
      <vt:lpstr>Gestalt Psychology</vt:lpstr>
      <vt:lpstr>criticism</vt:lpstr>
      <vt:lpstr>Psychoanalysis</vt:lpstr>
      <vt:lpstr>Slide 25</vt:lpstr>
      <vt:lpstr>Slide 26</vt:lpstr>
      <vt:lpstr>Humanism</vt:lpstr>
      <vt:lpstr>cognitivism</vt:lpstr>
      <vt:lpstr>Slide 29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Psychology</dc:title>
  <dc:creator>Haier</dc:creator>
  <cp:lastModifiedBy>Haier</cp:lastModifiedBy>
  <cp:revision>34</cp:revision>
  <dcterms:created xsi:type="dcterms:W3CDTF">2019-03-20T06:41:25Z</dcterms:created>
  <dcterms:modified xsi:type="dcterms:W3CDTF">2020-02-13T17:25:26Z</dcterms:modified>
</cp:coreProperties>
</file>